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3" r:id="rId3"/>
    <p:sldId id="258" r:id="rId4"/>
    <p:sldId id="282" r:id="rId5"/>
    <p:sldId id="259" r:id="rId6"/>
    <p:sldId id="283" r:id="rId7"/>
    <p:sldId id="290" r:id="rId8"/>
    <p:sldId id="285" r:id="rId9"/>
    <p:sldId id="284" r:id="rId10"/>
    <p:sldId id="286" r:id="rId11"/>
    <p:sldId id="287" r:id="rId12"/>
    <p:sldId id="288" r:id="rId13"/>
    <p:sldId id="289" r:id="rId14"/>
    <p:sldId id="294" r:id="rId15"/>
    <p:sldId id="295" r:id="rId16"/>
    <p:sldId id="296" r:id="rId17"/>
    <p:sldId id="292" r:id="rId18"/>
    <p:sldId id="297" r:id="rId19"/>
    <p:sldId id="298" r:id="rId20"/>
    <p:sldId id="313" r:id="rId21"/>
    <p:sldId id="308" r:id="rId22"/>
    <p:sldId id="316" r:id="rId23"/>
    <p:sldId id="317" r:id="rId24"/>
    <p:sldId id="318" r:id="rId25"/>
    <p:sldId id="319" r:id="rId26"/>
    <p:sldId id="299" r:id="rId27"/>
    <p:sldId id="300" r:id="rId28"/>
    <p:sldId id="301" r:id="rId29"/>
    <p:sldId id="302" r:id="rId30"/>
    <p:sldId id="309" r:id="rId31"/>
    <p:sldId id="310" r:id="rId32"/>
    <p:sldId id="311" r:id="rId33"/>
    <p:sldId id="312" r:id="rId34"/>
    <p:sldId id="314" r:id="rId35"/>
    <p:sldId id="304" r:id="rId36"/>
    <p:sldId id="305" r:id="rId37"/>
    <p:sldId id="306" r:id="rId38"/>
    <p:sldId id="315" r:id="rId39"/>
    <p:sldId id="281" r:id="rId40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A84E6A-8F0F-449F-9D9A-7C6B6992FD8A}" type="doc">
      <dgm:prSet loTypeId="urn:microsoft.com/office/officeart/2005/8/layout/vList2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405ADD0-87B0-4F97-997B-D749DC403FAB}">
      <dgm:prSet/>
      <dgm:spPr/>
      <dgm:t>
        <a:bodyPr/>
        <a:lstStyle/>
        <a:p>
          <a:pPr rtl="0"/>
          <a:r>
            <a:rPr lang="ru-RU" dirty="0" smtClean="0"/>
            <a:t>Мониторинг уровня </a:t>
          </a:r>
          <a:r>
            <a:rPr lang="ru-RU" dirty="0" err="1" smtClean="0"/>
            <a:t>обученности</a:t>
          </a:r>
          <a:r>
            <a:rPr lang="ru-RU" dirty="0" smtClean="0"/>
            <a:t> учащихся;</a:t>
          </a:r>
          <a:endParaRPr lang="ru-RU" dirty="0"/>
        </a:p>
      </dgm:t>
    </dgm:pt>
    <dgm:pt modelId="{17452497-6957-403D-B191-69ADF5293FCD}" type="parTrans" cxnId="{2E5576C0-9A9F-4790-A119-54F600DE2AD6}">
      <dgm:prSet/>
      <dgm:spPr/>
      <dgm:t>
        <a:bodyPr/>
        <a:lstStyle/>
        <a:p>
          <a:endParaRPr lang="ru-RU"/>
        </a:p>
      </dgm:t>
    </dgm:pt>
    <dgm:pt modelId="{D3AA049D-4572-4DCF-964A-7404F9985E2E}" type="sibTrans" cxnId="{2E5576C0-9A9F-4790-A119-54F600DE2AD6}">
      <dgm:prSet/>
      <dgm:spPr/>
      <dgm:t>
        <a:bodyPr/>
        <a:lstStyle/>
        <a:p>
          <a:endParaRPr lang="ru-RU"/>
        </a:p>
      </dgm:t>
    </dgm:pt>
    <dgm:pt modelId="{06872FED-87C9-48C8-A0FA-C28BFC4A3A49}">
      <dgm:prSet/>
      <dgm:spPr/>
      <dgm:t>
        <a:bodyPr/>
        <a:lstStyle/>
        <a:p>
          <a:pPr rtl="0"/>
          <a:r>
            <a:rPr lang="ru-RU" smtClean="0"/>
            <a:t>Составление индивидуальной траектории развития ученика;</a:t>
          </a:r>
          <a:endParaRPr lang="ru-RU"/>
        </a:p>
      </dgm:t>
    </dgm:pt>
    <dgm:pt modelId="{9FFF7E8E-87F4-4E1D-A0A5-FBEB96C12CFD}" type="parTrans" cxnId="{BFFA4FCF-BE24-41DA-8832-BD5E1E53DAA4}">
      <dgm:prSet/>
      <dgm:spPr/>
      <dgm:t>
        <a:bodyPr/>
        <a:lstStyle/>
        <a:p>
          <a:endParaRPr lang="ru-RU"/>
        </a:p>
      </dgm:t>
    </dgm:pt>
    <dgm:pt modelId="{70756D3C-40FE-4C2A-90EF-ADA126DC4894}" type="sibTrans" cxnId="{BFFA4FCF-BE24-41DA-8832-BD5E1E53DAA4}">
      <dgm:prSet/>
      <dgm:spPr/>
      <dgm:t>
        <a:bodyPr/>
        <a:lstStyle/>
        <a:p>
          <a:endParaRPr lang="ru-RU"/>
        </a:p>
      </dgm:t>
    </dgm:pt>
    <dgm:pt modelId="{66FBA6BE-3F93-44FC-979E-B245D7097430}">
      <dgm:prSet/>
      <dgm:spPr/>
      <dgm:t>
        <a:bodyPr/>
        <a:lstStyle/>
        <a:p>
          <a:pPr rtl="0"/>
          <a:r>
            <a:rPr lang="ru-RU" dirty="0" smtClean="0"/>
            <a:t>Работа по ликвидации пробелов в знаниях учащихся;</a:t>
          </a:r>
          <a:endParaRPr lang="ru-RU" dirty="0"/>
        </a:p>
      </dgm:t>
    </dgm:pt>
    <dgm:pt modelId="{74DE2566-D357-426D-BB1F-6FB07166AFBF}" type="parTrans" cxnId="{64B56415-B6BD-4E46-A895-A3086E0E4056}">
      <dgm:prSet/>
      <dgm:spPr/>
      <dgm:t>
        <a:bodyPr/>
        <a:lstStyle/>
        <a:p>
          <a:endParaRPr lang="ru-RU"/>
        </a:p>
      </dgm:t>
    </dgm:pt>
    <dgm:pt modelId="{328F7F62-B574-4F8F-8803-6AFC444F0070}" type="sibTrans" cxnId="{64B56415-B6BD-4E46-A895-A3086E0E4056}">
      <dgm:prSet/>
      <dgm:spPr/>
      <dgm:t>
        <a:bodyPr/>
        <a:lstStyle/>
        <a:p>
          <a:endParaRPr lang="ru-RU"/>
        </a:p>
      </dgm:t>
    </dgm:pt>
    <dgm:pt modelId="{1AAB1804-2A83-426B-BAEC-59D036074806}">
      <dgm:prSet/>
      <dgm:spPr/>
      <dgm:t>
        <a:bodyPr/>
        <a:lstStyle/>
        <a:p>
          <a:pPr rtl="0"/>
          <a:r>
            <a:rPr lang="ru-RU" smtClean="0"/>
            <a:t>Выполнение тренировочных и диагностических работ;</a:t>
          </a:r>
          <a:endParaRPr lang="ru-RU"/>
        </a:p>
      </dgm:t>
    </dgm:pt>
    <dgm:pt modelId="{0AFD8ABF-2561-4E7A-9ECF-E7E086C7314C}" type="parTrans" cxnId="{B9C2BF28-8047-4C3B-B2BB-28D1904D1206}">
      <dgm:prSet/>
      <dgm:spPr/>
      <dgm:t>
        <a:bodyPr/>
        <a:lstStyle/>
        <a:p>
          <a:endParaRPr lang="ru-RU"/>
        </a:p>
      </dgm:t>
    </dgm:pt>
    <dgm:pt modelId="{53F8A34B-1865-44EB-A192-203AED7320F8}" type="sibTrans" cxnId="{B9C2BF28-8047-4C3B-B2BB-28D1904D1206}">
      <dgm:prSet/>
      <dgm:spPr/>
      <dgm:t>
        <a:bodyPr/>
        <a:lstStyle/>
        <a:p>
          <a:endParaRPr lang="ru-RU"/>
        </a:p>
      </dgm:t>
    </dgm:pt>
    <dgm:pt modelId="{4FCDDCFC-D8FD-4306-A2F1-4D5A06E5F2A6}">
      <dgm:prSet/>
      <dgm:spPr/>
      <dgm:t>
        <a:bodyPr/>
        <a:lstStyle/>
        <a:p>
          <a:pPr rtl="0"/>
          <a:r>
            <a:rPr lang="ru-RU" dirty="0" smtClean="0"/>
            <a:t>Информирование  о нормативных документах по проведению ГИА;</a:t>
          </a:r>
          <a:endParaRPr lang="ru-RU" dirty="0"/>
        </a:p>
      </dgm:t>
    </dgm:pt>
    <dgm:pt modelId="{FD2787FD-B40C-4568-8FDE-352567F1B515}" type="parTrans" cxnId="{23F42F57-B00A-41B0-AAF0-155DA84577C5}">
      <dgm:prSet/>
      <dgm:spPr/>
      <dgm:t>
        <a:bodyPr/>
        <a:lstStyle/>
        <a:p>
          <a:endParaRPr lang="ru-RU"/>
        </a:p>
      </dgm:t>
    </dgm:pt>
    <dgm:pt modelId="{BDFE9E24-BFEE-4B3F-9C75-941A2EE8ABC8}" type="sibTrans" cxnId="{23F42F57-B00A-41B0-AAF0-155DA84577C5}">
      <dgm:prSet/>
      <dgm:spPr/>
      <dgm:t>
        <a:bodyPr/>
        <a:lstStyle/>
        <a:p>
          <a:endParaRPr lang="ru-RU"/>
        </a:p>
      </dgm:t>
    </dgm:pt>
    <dgm:pt modelId="{3BBA9D8A-359D-48DB-8739-A911606C9942}">
      <dgm:prSet/>
      <dgm:spPr/>
      <dgm:t>
        <a:bodyPr/>
        <a:lstStyle/>
        <a:p>
          <a:pPr rtl="0"/>
          <a:r>
            <a:rPr lang="ru-RU" smtClean="0"/>
            <a:t>Работа по обучению заполнения бланков.</a:t>
          </a:r>
          <a:endParaRPr lang="ru-RU"/>
        </a:p>
      </dgm:t>
    </dgm:pt>
    <dgm:pt modelId="{3BE9DCD7-2499-4C37-9349-AEF400C615D5}" type="parTrans" cxnId="{13601112-AFCE-438C-A912-C4D71637A7EE}">
      <dgm:prSet/>
      <dgm:spPr/>
      <dgm:t>
        <a:bodyPr/>
        <a:lstStyle/>
        <a:p>
          <a:endParaRPr lang="ru-RU"/>
        </a:p>
      </dgm:t>
    </dgm:pt>
    <dgm:pt modelId="{736B3DF0-2D5A-4E11-B9DB-3AAE9965A11B}" type="sibTrans" cxnId="{13601112-AFCE-438C-A912-C4D71637A7EE}">
      <dgm:prSet/>
      <dgm:spPr/>
      <dgm:t>
        <a:bodyPr/>
        <a:lstStyle/>
        <a:p>
          <a:endParaRPr lang="ru-RU"/>
        </a:p>
      </dgm:t>
    </dgm:pt>
    <dgm:pt modelId="{10FFF408-FE03-42AE-BF9D-FF2233A557AC}" type="pres">
      <dgm:prSet presAssocID="{7DA84E6A-8F0F-449F-9D9A-7C6B6992FD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F61EB-FCD6-4201-8FBA-7CED4A61D8AF}" type="pres">
      <dgm:prSet presAssocID="{8405ADD0-87B0-4F97-997B-D749DC403FA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5F5503-3D4D-4CE6-9798-8487DE336872}" type="pres">
      <dgm:prSet presAssocID="{D3AA049D-4572-4DCF-964A-7404F9985E2E}" presName="spacer" presStyleCnt="0"/>
      <dgm:spPr/>
    </dgm:pt>
    <dgm:pt modelId="{B4DF1B5C-876D-474B-8153-9F506281018A}" type="pres">
      <dgm:prSet presAssocID="{06872FED-87C9-48C8-A0FA-C28BFC4A3A4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3FCD3-056D-42CC-92C2-C2B7E720D3D6}" type="pres">
      <dgm:prSet presAssocID="{70756D3C-40FE-4C2A-90EF-ADA126DC4894}" presName="spacer" presStyleCnt="0"/>
      <dgm:spPr/>
    </dgm:pt>
    <dgm:pt modelId="{A6C887D1-6F15-43DB-89B4-C37C19CFA580}" type="pres">
      <dgm:prSet presAssocID="{66FBA6BE-3F93-44FC-979E-B245D709743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D9E40-4457-41CF-BF53-C20053175AE8}" type="pres">
      <dgm:prSet presAssocID="{328F7F62-B574-4F8F-8803-6AFC444F0070}" presName="spacer" presStyleCnt="0"/>
      <dgm:spPr/>
    </dgm:pt>
    <dgm:pt modelId="{27981FAD-2FFA-43C3-9FF6-0C282D8F8148}" type="pres">
      <dgm:prSet presAssocID="{1AAB1804-2A83-426B-BAEC-59D03607480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89C9A-88A6-4C6D-A8A1-BA4AC5D29A9D}" type="pres">
      <dgm:prSet presAssocID="{53F8A34B-1865-44EB-A192-203AED7320F8}" presName="spacer" presStyleCnt="0"/>
      <dgm:spPr/>
    </dgm:pt>
    <dgm:pt modelId="{33291C94-61F8-45BF-805C-DD446639D6D4}" type="pres">
      <dgm:prSet presAssocID="{4FCDDCFC-D8FD-4306-A2F1-4D5A06E5F2A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78A51-F6CC-42C5-BEA1-D47F13A35495}" type="pres">
      <dgm:prSet presAssocID="{BDFE9E24-BFEE-4B3F-9C75-941A2EE8ABC8}" presName="spacer" presStyleCnt="0"/>
      <dgm:spPr/>
    </dgm:pt>
    <dgm:pt modelId="{AA5F8F14-6420-4F60-B384-21C7F64C2682}" type="pres">
      <dgm:prSet presAssocID="{3BBA9D8A-359D-48DB-8739-A911606C9942}" presName="parentText" presStyleLbl="node1" presStyleIdx="5" presStyleCnt="6" custLinFactNeighborX="1001" custLinFactNeighborY="4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73FD6D-C0A2-41A7-8F3B-E4D246EC6EB9}" type="presOf" srcId="{06872FED-87C9-48C8-A0FA-C28BFC4A3A49}" destId="{B4DF1B5C-876D-474B-8153-9F506281018A}" srcOrd="0" destOrd="0" presId="urn:microsoft.com/office/officeart/2005/8/layout/vList2"/>
    <dgm:cxn modelId="{23F42F57-B00A-41B0-AAF0-155DA84577C5}" srcId="{7DA84E6A-8F0F-449F-9D9A-7C6B6992FD8A}" destId="{4FCDDCFC-D8FD-4306-A2F1-4D5A06E5F2A6}" srcOrd="4" destOrd="0" parTransId="{FD2787FD-B40C-4568-8FDE-352567F1B515}" sibTransId="{BDFE9E24-BFEE-4B3F-9C75-941A2EE8ABC8}"/>
    <dgm:cxn modelId="{13601112-AFCE-438C-A912-C4D71637A7EE}" srcId="{7DA84E6A-8F0F-449F-9D9A-7C6B6992FD8A}" destId="{3BBA9D8A-359D-48DB-8739-A911606C9942}" srcOrd="5" destOrd="0" parTransId="{3BE9DCD7-2499-4C37-9349-AEF400C615D5}" sibTransId="{736B3DF0-2D5A-4E11-B9DB-3AAE9965A11B}"/>
    <dgm:cxn modelId="{64B56415-B6BD-4E46-A895-A3086E0E4056}" srcId="{7DA84E6A-8F0F-449F-9D9A-7C6B6992FD8A}" destId="{66FBA6BE-3F93-44FC-979E-B245D7097430}" srcOrd="2" destOrd="0" parTransId="{74DE2566-D357-426D-BB1F-6FB07166AFBF}" sibTransId="{328F7F62-B574-4F8F-8803-6AFC444F0070}"/>
    <dgm:cxn modelId="{6A5AB67E-C821-474A-9AE0-ADE21AB9D4DC}" type="presOf" srcId="{66FBA6BE-3F93-44FC-979E-B245D7097430}" destId="{A6C887D1-6F15-43DB-89B4-C37C19CFA580}" srcOrd="0" destOrd="0" presId="urn:microsoft.com/office/officeart/2005/8/layout/vList2"/>
    <dgm:cxn modelId="{CAE42BC2-4245-4C28-AD4E-0EC5A105A3BB}" type="presOf" srcId="{7DA84E6A-8F0F-449F-9D9A-7C6B6992FD8A}" destId="{10FFF408-FE03-42AE-BF9D-FF2233A557AC}" srcOrd="0" destOrd="0" presId="urn:microsoft.com/office/officeart/2005/8/layout/vList2"/>
    <dgm:cxn modelId="{A6783263-7D76-4C42-9CEC-CE9634F6B375}" type="presOf" srcId="{3BBA9D8A-359D-48DB-8739-A911606C9942}" destId="{AA5F8F14-6420-4F60-B384-21C7F64C2682}" srcOrd="0" destOrd="0" presId="urn:microsoft.com/office/officeart/2005/8/layout/vList2"/>
    <dgm:cxn modelId="{2E5576C0-9A9F-4790-A119-54F600DE2AD6}" srcId="{7DA84E6A-8F0F-449F-9D9A-7C6B6992FD8A}" destId="{8405ADD0-87B0-4F97-997B-D749DC403FAB}" srcOrd="0" destOrd="0" parTransId="{17452497-6957-403D-B191-69ADF5293FCD}" sibTransId="{D3AA049D-4572-4DCF-964A-7404F9985E2E}"/>
    <dgm:cxn modelId="{EA8B514E-FE0C-4BF2-878D-B8917C3CC272}" type="presOf" srcId="{1AAB1804-2A83-426B-BAEC-59D036074806}" destId="{27981FAD-2FFA-43C3-9FF6-0C282D8F8148}" srcOrd="0" destOrd="0" presId="urn:microsoft.com/office/officeart/2005/8/layout/vList2"/>
    <dgm:cxn modelId="{2E4BE9B0-9679-4660-B12B-6EC1D65EA45D}" type="presOf" srcId="{4FCDDCFC-D8FD-4306-A2F1-4D5A06E5F2A6}" destId="{33291C94-61F8-45BF-805C-DD446639D6D4}" srcOrd="0" destOrd="0" presId="urn:microsoft.com/office/officeart/2005/8/layout/vList2"/>
    <dgm:cxn modelId="{B9C2BF28-8047-4C3B-B2BB-28D1904D1206}" srcId="{7DA84E6A-8F0F-449F-9D9A-7C6B6992FD8A}" destId="{1AAB1804-2A83-426B-BAEC-59D036074806}" srcOrd="3" destOrd="0" parTransId="{0AFD8ABF-2561-4E7A-9ECF-E7E086C7314C}" sibTransId="{53F8A34B-1865-44EB-A192-203AED7320F8}"/>
    <dgm:cxn modelId="{A92C1D94-3763-48D9-B9B8-D5839EA14752}" type="presOf" srcId="{8405ADD0-87B0-4F97-997B-D749DC403FAB}" destId="{4FAF61EB-FCD6-4201-8FBA-7CED4A61D8AF}" srcOrd="0" destOrd="0" presId="urn:microsoft.com/office/officeart/2005/8/layout/vList2"/>
    <dgm:cxn modelId="{BFFA4FCF-BE24-41DA-8832-BD5E1E53DAA4}" srcId="{7DA84E6A-8F0F-449F-9D9A-7C6B6992FD8A}" destId="{06872FED-87C9-48C8-A0FA-C28BFC4A3A49}" srcOrd="1" destOrd="0" parTransId="{9FFF7E8E-87F4-4E1D-A0A5-FBEB96C12CFD}" sibTransId="{70756D3C-40FE-4C2A-90EF-ADA126DC4894}"/>
    <dgm:cxn modelId="{60C7E94E-FA7B-49C9-852D-78A4A2E3F31D}" type="presParOf" srcId="{10FFF408-FE03-42AE-BF9D-FF2233A557AC}" destId="{4FAF61EB-FCD6-4201-8FBA-7CED4A61D8AF}" srcOrd="0" destOrd="0" presId="urn:microsoft.com/office/officeart/2005/8/layout/vList2"/>
    <dgm:cxn modelId="{BF40432D-16ED-4AD1-8AC8-AC476A087FC3}" type="presParOf" srcId="{10FFF408-FE03-42AE-BF9D-FF2233A557AC}" destId="{155F5503-3D4D-4CE6-9798-8487DE336872}" srcOrd="1" destOrd="0" presId="urn:microsoft.com/office/officeart/2005/8/layout/vList2"/>
    <dgm:cxn modelId="{79A5143F-5D43-4AB1-9F24-3A48895C00F5}" type="presParOf" srcId="{10FFF408-FE03-42AE-BF9D-FF2233A557AC}" destId="{B4DF1B5C-876D-474B-8153-9F506281018A}" srcOrd="2" destOrd="0" presId="urn:microsoft.com/office/officeart/2005/8/layout/vList2"/>
    <dgm:cxn modelId="{246E687C-FE65-4BF3-81AF-82A2A47F7112}" type="presParOf" srcId="{10FFF408-FE03-42AE-BF9D-FF2233A557AC}" destId="{0EE3FCD3-056D-42CC-92C2-C2B7E720D3D6}" srcOrd="3" destOrd="0" presId="urn:microsoft.com/office/officeart/2005/8/layout/vList2"/>
    <dgm:cxn modelId="{931F6B73-E671-4EA9-8F7D-6D750D3C2F92}" type="presParOf" srcId="{10FFF408-FE03-42AE-BF9D-FF2233A557AC}" destId="{A6C887D1-6F15-43DB-89B4-C37C19CFA580}" srcOrd="4" destOrd="0" presId="urn:microsoft.com/office/officeart/2005/8/layout/vList2"/>
    <dgm:cxn modelId="{821DF8AC-3EA6-4F49-ACDD-6D9CF5AB4771}" type="presParOf" srcId="{10FFF408-FE03-42AE-BF9D-FF2233A557AC}" destId="{BD0D9E40-4457-41CF-BF53-C20053175AE8}" srcOrd="5" destOrd="0" presId="urn:microsoft.com/office/officeart/2005/8/layout/vList2"/>
    <dgm:cxn modelId="{AE522793-D6FE-4CD5-AC9E-A001290FFBE4}" type="presParOf" srcId="{10FFF408-FE03-42AE-BF9D-FF2233A557AC}" destId="{27981FAD-2FFA-43C3-9FF6-0C282D8F8148}" srcOrd="6" destOrd="0" presId="urn:microsoft.com/office/officeart/2005/8/layout/vList2"/>
    <dgm:cxn modelId="{9DB64BE6-5DDB-4663-8449-AA6B4E4EC400}" type="presParOf" srcId="{10FFF408-FE03-42AE-BF9D-FF2233A557AC}" destId="{A5C89C9A-88A6-4C6D-A8A1-BA4AC5D29A9D}" srcOrd="7" destOrd="0" presId="urn:microsoft.com/office/officeart/2005/8/layout/vList2"/>
    <dgm:cxn modelId="{34FA2124-BCD0-4B32-AEDA-526867900EEE}" type="presParOf" srcId="{10FFF408-FE03-42AE-BF9D-FF2233A557AC}" destId="{33291C94-61F8-45BF-805C-DD446639D6D4}" srcOrd="8" destOrd="0" presId="urn:microsoft.com/office/officeart/2005/8/layout/vList2"/>
    <dgm:cxn modelId="{AF0FA10F-7777-482D-BB4E-A67465A50803}" type="presParOf" srcId="{10FFF408-FE03-42AE-BF9D-FF2233A557AC}" destId="{3D078A51-F6CC-42C5-BEA1-D47F13A35495}" srcOrd="9" destOrd="0" presId="urn:microsoft.com/office/officeart/2005/8/layout/vList2"/>
    <dgm:cxn modelId="{8A2A2297-E6D8-42AE-BC9B-529A8F052ABC}" type="presParOf" srcId="{10FFF408-FE03-42AE-BF9D-FF2233A557AC}" destId="{AA5F8F14-6420-4F60-B384-21C7F64C268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F61EB-FCD6-4201-8FBA-7CED4A61D8AF}">
      <dsp:nvSpPr>
        <dsp:cNvPr id="0" name=""/>
        <dsp:cNvSpPr/>
      </dsp:nvSpPr>
      <dsp:spPr>
        <a:xfrm>
          <a:off x="0" y="736685"/>
          <a:ext cx="8229600" cy="46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Мониторинг уровня </a:t>
          </a:r>
          <a:r>
            <a:rPr lang="ru-RU" sz="2000" kern="1200" dirty="0" err="1" smtClean="0"/>
            <a:t>обученности</a:t>
          </a:r>
          <a:r>
            <a:rPr lang="ru-RU" sz="2000" kern="1200" dirty="0" smtClean="0"/>
            <a:t> учащихся;</a:t>
          </a:r>
          <a:endParaRPr lang="ru-RU" sz="2000" kern="1200" dirty="0"/>
        </a:p>
      </dsp:txBody>
      <dsp:txXfrm>
        <a:off x="22846" y="759531"/>
        <a:ext cx="8183908" cy="422308"/>
      </dsp:txXfrm>
    </dsp:sp>
    <dsp:sp modelId="{B4DF1B5C-876D-474B-8153-9F506281018A}">
      <dsp:nvSpPr>
        <dsp:cNvPr id="0" name=""/>
        <dsp:cNvSpPr/>
      </dsp:nvSpPr>
      <dsp:spPr>
        <a:xfrm>
          <a:off x="0" y="1262285"/>
          <a:ext cx="8229600" cy="46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Составление индивидуальной траектории развития ученика;</a:t>
          </a:r>
          <a:endParaRPr lang="ru-RU" sz="2000" kern="1200"/>
        </a:p>
      </dsp:txBody>
      <dsp:txXfrm>
        <a:off x="22846" y="1285131"/>
        <a:ext cx="8183908" cy="422308"/>
      </dsp:txXfrm>
    </dsp:sp>
    <dsp:sp modelId="{A6C887D1-6F15-43DB-89B4-C37C19CFA580}">
      <dsp:nvSpPr>
        <dsp:cNvPr id="0" name=""/>
        <dsp:cNvSpPr/>
      </dsp:nvSpPr>
      <dsp:spPr>
        <a:xfrm>
          <a:off x="0" y="1787885"/>
          <a:ext cx="8229600" cy="468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Работа по ликвидации пробелов в знаниях учащихся;</a:t>
          </a:r>
          <a:endParaRPr lang="ru-RU" sz="2000" kern="1200" dirty="0"/>
        </a:p>
      </dsp:txBody>
      <dsp:txXfrm>
        <a:off x="22846" y="1810731"/>
        <a:ext cx="8183908" cy="422308"/>
      </dsp:txXfrm>
    </dsp:sp>
    <dsp:sp modelId="{27981FAD-2FFA-43C3-9FF6-0C282D8F8148}">
      <dsp:nvSpPr>
        <dsp:cNvPr id="0" name=""/>
        <dsp:cNvSpPr/>
      </dsp:nvSpPr>
      <dsp:spPr>
        <a:xfrm>
          <a:off x="0" y="2313485"/>
          <a:ext cx="8229600" cy="46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Выполнение тренировочных и диагностических работ;</a:t>
          </a:r>
          <a:endParaRPr lang="ru-RU" sz="2000" kern="1200"/>
        </a:p>
      </dsp:txBody>
      <dsp:txXfrm>
        <a:off x="22846" y="2336331"/>
        <a:ext cx="8183908" cy="422308"/>
      </dsp:txXfrm>
    </dsp:sp>
    <dsp:sp modelId="{33291C94-61F8-45BF-805C-DD446639D6D4}">
      <dsp:nvSpPr>
        <dsp:cNvPr id="0" name=""/>
        <dsp:cNvSpPr/>
      </dsp:nvSpPr>
      <dsp:spPr>
        <a:xfrm>
          <a:off x="0" y="2839085"/>
          <a:ext cx="8229600" cy="4680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Информирование  о нормативных документах по проведению ГИА;</a:t>
          </a:r>
          <a:endParaRPr lang="ru-RU" sz="2000" kern="1200" dirty="0"/>
        </a:p>
      </dsp:txBody>
      <dsp:txXfrm>
        <a:off x="22846" y="2861931"/>
        <a:ext cx="8183908" cy="422308"/>
      </dsp:txXfrm>
    </dsp:sp>
    <dsp:sp modelId="{AA5F8F14-6420-4F60-B384-21C7F64C2682}">
      <dsp:nvSpPr>
        <dsp:cNvPr id="0" name=""/>
        <dsp:cNvSpPr/>
      </dsp:nvSpPr>
      <dsp:spPr>
        <a:xfrm>
          <a:off x="0" y="3391927"/>
          <a:ext cx="8229600" cy="46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Работа по обучению заполнения бланков.</a:t>
          </a:r>
          <a:endParaRPr lang="ru-RU" sz="2000" kern="1200"/>
        </a:p>
      </dsp:txBody>
      <dsp:txXfrm>
        <a:off x="22846" y="3414773"/>
        <a:ext cx="8183908" cy="422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BB88C-7F17-4387-9554-2260E2A51843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5B07C-D761-411E-9C75-617AA646D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E467008-45A0-40DB-9597-EA065015EAC7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C42D9CC-F8DB-4DD1-A567-39BB720B0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46002-67A3-477B-9489-D13996DDB451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218EC-6E6D-4B69-98CD-9C05464539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F6A73-CCC1-4B93-B74E-3940440B7414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07D26-7FBC-4DDC-A953-E7F6BE89D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45916-45E0-44F0-9ED3-826108C22598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8471-BCAA-4FF9-A221-6F68C949F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2F58C28-957A-4E1E-803B-B3BBE6AD4153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6751A36-2C74-48B3-9010-6AA2E09DD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8082C-29C9-4450-9072-454540E186AB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39722-AE00-4AF9-9257-CAE10E2E8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E246B17-4C16-4CE8-99D4-73AA3A62CAB1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E4C59B1-C22B-4355-9774-1564DEA9E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D94EFD-B98D-45E3-8A8E-1BB6514DE22B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F60A254-4610-4848-871D-F325991A7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19515-A2D5-44C5-935A-50F4B76F9BA6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5A888-EC6F-4B4E-BA5A-090E99025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24B03-F54E-4EFE-B3AE-F43688D12117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A633F-1C8A-4CBB-B535-E1137E7DF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F65AB3-4FB4-4325-9C7E-E4D7F18A8C90}" type="datetimeFigureOut">
              <a:rPr lang="ru-RU"/>
              <a:pPr>
                <a:defRPr/>
              </a:pPr>
              <a:t>02.06.2021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D174D3-EA54-43EE-8BA3-0D83FB90B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0" r:id="rId5"/>
    <p:sldLayoutId id="2147483675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1.doc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22.docx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62950" cy="22177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Совершенствование эффективности деятельности МБОУ «Танаевская средняя школа» ЕМР РТ по подготовке и проведению государственной итоговой аттестации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2018-2019 учебном году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2060575"/>
            <a:ext cx="8640763" cy="4630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ИТОГОВ</a:t>
            </a:r>
          </a:p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ГИА  в 2018 ГОДУ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indent="449263">
              <a:lnSpc>
                <a:spcPct val="150000"/>
              </a:lnSpc>
            </a:pPr>
            <a:r>
              <a:rPr lang="ru-RU" sz="2000" b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РЕЗУЛЬТАТОВ ОГЭ-2015,2016,2017,2018Г.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МБОУ «ТАНАЕВСКАЯ СРЕДНЯЯ ШКО</a:t>
            </a:r>
            <a:r>
              <a:rPr lang="ru-RU" sz="2000" b="1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ЛА» ЕМР РТ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cap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94775874"/>
              </p:ext>
            </p:extLst>
          </p:nvPr>
        </p:nvGraphicFramePr>
        <p:xfrm>
          <a:off x="539750" y="1123950"/>
          <a:ext cx="8208964" cy="5242564"/>
        </p:xfrm>
        <a:graphic>
          <a:graphicData uri="http://schemas.openxmlformats.org/drawingml/2006/table">
            <a:tbl>
              <a:tblPr/>
              <a:tblGrid>
                <a:gridCol w="444847"/>
                <a:gridCol w="1285479"/>
                <a:gridCol w="1285479"/>
                <a:gridCol w="1285479"/>
                <a:gridCol w="890785"/>
                <a:gridCol w="939849"/>
                <a:gridCol w="924668"/>
                <a:gridCol w="1152378"/>
              </a:tblGrid>
              <a:tr h="360363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Средняя оценка по школе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Динамика изменения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показателя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за год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>
                          <a:latin typeface="Calibri"/>
                          <a:ea typeface="Times New Roman"/>
                          <a:cs typeface="Times New Roman"/>
                        </a:rPr>
                        <a:t>2015 год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4,06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4,46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3,89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3,92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+0,03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3,67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3,25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-0,42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3,17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3,73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3,57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-0,16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3,57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3,86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+0,29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3,38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+7,58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3,33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Выводы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повышение средней оценки по обязательным предметам: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математике с 3,89 в 2017 г. до 3,92 в 2018 г.;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 русскому языку с 4,06 в 2017 г. до 4,46 в 2018 г.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предметам по выбору динамика положительна, выпускники основной школы показали результаты выше, чем в 2017 году, за исключением  химии, биологии, обществознания, по которым динамика отрицательна.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ОГЭ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сравнении с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РТ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ЕМР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5034130"/>
              </p:ext>
            </p:extLst>
          </p:nvPr>
        </p:nvGraphicFramePr>
        <p:xfrm>
          <a:off x="468313" y="1196975"/>
          <a:ext cx="8064500" cy="4133855"/>
        </p:xfrm>
        <a:graphic>
          <a:graphicData uri="http://schemas.openxmlformats.org/drawingml/2006/table">
            <a:tbl>
              <a:tblPr/>
              <a:tblGrid>
                <a:gridCol w="2014537"/>
                <a:gridCol w="2016125"/>
                <a:gridCol w="2017713"/>
                <a:gridCol w="2016125"/>
              </a:tblGrid>
              <a:tr h="10334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Times New Roman"/>
                          <a:ea typeface="Times New Roman"/>
                          <a:cs typeface="Times New Roman"/>
                        </a:rPr>
                        <a:t>Предмет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Times New Roman"/>
                          <a:ea typeface="Times New Roman"/>
                          <a:cs typeface="Times New Roman"/>
                        </a:rPr>
                        <a:t>Средняя оценка по РТ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Times New Roman"/>
                          <a:ea typeface="Times New Roman"/>
                          <a:cs typeface="Times New Roman"/>
                        </a:rPr>
                        <a:t>Средняя оценка по ЕМР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latin typeface="Times New Roman"/>
                          <a:ea typeface="Times New Roman"/>
                          <a:cs typeface="Times New Roman"/>
                        </a:rPr>
                        <a:t>Средняя оценка по МБОУ «Танаевская сош»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Русский язык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4,15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4,22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4,46</a:t>
                      </a:r>
                      <a:endParaRPr lang="ru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3,99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3,98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3,92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3,79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3,78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4,15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4,04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3,87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3,98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3,86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Химия 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4,45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4,37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3,62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3.55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3,25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3,97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3,67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3,76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3,57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501" name="Rectangle 1"/>
          <p:cNvSpPr>
            <a:spLocks noChangeArrowheads="1"/>
          </p:cNvSpPr>
          <p:nvPr/>
        </p:nvSpPr>
        <p:spPr bwMode="auto">
          <a:xfrm>
            <a:off x="1547813" y="2465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Результаты выпускников 9 класса на государственной итоговой аттестации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000" dirty="0" smtClean="0"/>
              <a:t>в 2018 году </a:t>
            </a:r>
            <a:r>
              <a:rPr lang="ru-RU" sz="2000" b="1" dirty="0" smtClean="0"/>
              <a:t>ниже </a:t>
            </a:r>
            <a:r>
              <a:rPr lang="ru-RU" sz="2000" dirty="0" smtClean="0"/>
              <a:t>среднестатистических муниципальных  показателей 2018  года  по математике, химии, биологии, обществознанию, </a:t>
            </a:r>
            <a:r>
              <a:rPr lang="ru-RU" sz="2000" dirty="0"/>
              <a:t>информатике и ИКТ</a:t>
            </a:r>
            <a:endParaRPr lang="ru-RU" sz="2000" dirty="0" smtClean="0"/>
          </a:p>
          <a:p>
            <a:r>
              <a:rPr lang="ru-RU" sz="2000" dirty="0" smtClean="0"/>
              <a:t>и </a:t>
            </a:r>
            <a:r>
              <a:rPr lang="ru-RU" sz="2000" b="1" dirty="0" smtClean="0"/>
              <a:t>выше</a:t>
            </a:r>
            <a:r>
              <a:rPr lang="ru-RU" sz="2000" dirty="0" smtClean="0"/>
              <a:t> среднестатистических муниципальных  показателей 2018  года  по русскому языку, литературе, географии, физике ;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/>
              <a:t>ниже</a:t>
            </a:r>
            <a:r>
              <a:rPr lang="ru-RU" sz="2000" dirty="0" smtClean="0"/>
              <a:t> среднестатистических  республиканских показателей 2018  года результаты по математике, химии, биологии, обществознанию, информатике и ИКТ,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ru-RU" sz="2000" dirty="0" smtClean="0"/>
              <a:t> по русскому языку, литературе, географии, </a:t>
            </a:r>
          </a:p>
          <a:p>
            <a:r>
              <a:rPr lang="ru-RU" sz="2000" b="1" dirty="0" smtClean="0"/>
              <a:t>на </a:t>
            </a:r>
            <a:r>
              <a:rPr lang="ru-RU" sz="2000" b="1" dirty="0"/>
              <a:t>уровне </a:t>
            </a:r>
            <a:r>
              <a:rPr lang="ru-RU" sz="2000" dirty="0"/>
              <a:t>среднестатистических  республиканских показателей 2018  года </a:t>
            </a:r>
            <a:r>
              <a:rPr lang="ru-RU" sz="2000" dirty="0" smtClean="0"/>
              <a:t>по физике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выпускников  9 класса  ,не прошедших минимальный порог  ОГЭ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91882597"/>
              </p:ext>
            </p:extLst>
          </p:nvPr>
        </p:nvGraphicFramePr>
        <p:xfrm>
          <a:off x="395536" y="1268760"/>
          <a:ext cx="8064894" cy="5040560"/>
        </p:xfrm>
        <a:graphic>
          <a:graphicData uri="http://schemas.openxmlformats.org/drawingml/2006/table">
            <a:tbl>
              <a:tblPr/>
              <a:tblGrid>
                <a:gridCol w="880557"/>
                <a:gridCol w="564568"/>
                <a:gridCol w="758374"/>
                <a:gridCol w="541817"/>
                <a:gridCol w="721299"/>
                <a:gridCol w="502212"/>
                <a:gridCol w="630293"/>
                <a:gridCol w="581421"/>
                <a:gridCol w="965664"/>
                <a:gridCol w="823258"/>
                <a:gridCol w="675797"/>
                <a:gridCol w="419634"/>
              </a:tblGrid>
              <a:tr h="24510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Информатика 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2015-2016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86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86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государственной  итоговой аттестации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11 классе в 2018 году</a:t>
            </a:r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69868157"/>
              </p:ext>
            </p:extLst>
          </p:nvPr>
        </p:nvGraphicFramePr>
        <p:xfrm>
          <a:off x="457200" y="1340766"/>
          <a:ext cx="7467600" cy="4824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/>
                <a:gridCol w="1464528"/>
                <a:gridCol w="1493520"/>
                <a:gridCol w="1493520"/>
                <a:gridCol w="1493520"/>
              </a:tblGrid>
              <a:tr h="3449907">
                <a:tc>
                  <a:txBody>
                    <a:bodyPr/>
                    <a:lstStyle/>
                    <a:p>
                      <a:pPr marL="49530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сдачи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экзамена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ЕГЭ/ГВЭ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учащихся,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сдававших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экзамен 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указанной форме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данному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(средняя оценка)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предмету 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указанной форме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сдачи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экзамена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предмету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458210">
                <a:tc>
                  <a:txBody>
                    <a:bodyPr/>
                    <a:lstStyle/>
                    <a:p>
                      <a:pPr marL="76200" marR="0" lvl="0" indent="0" algn="just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ЕГЭ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74,45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</a:tr>
              <a:tr h="458210">
                <a:tc>
                  <a:txBody>
                    <a:bodyPr/>
                    <a:lstStyle/>
                    <a:p>
                      <a:pPr marL="76200" marR="0" lvl="0" indent="0" algn="just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ЕГЭ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</a:tr>
              <a:tr h="458210">
                <a:tc>
                  <a:txBody>
                    <a:bodyPr/>
                    <a:lstStyle/>
                    <a:p>
                      <a:pPr marL="76200" marR="0" lvl="0" indent="0" algn="just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6200" marR="0" lvl="0" indent="0" algn="just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иль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ЕГЭ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Результаты государственной  итоговой аттестации 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 11 классе в 2018 году по предметам по выбору</a:t>
            </a:r>
            <a:r>
              <a:rPr lang="ru-RU" sz="2200" b="1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dirty="0" smtClean="0">
                <a:cs typeface="Times New Roman" pitchFamily="18" charset="0"/>
              </a:rPr>
              <a:t/>
            </a:r>
            <a:br>
              <a:rPr lang="ru-RU" sz="3200" b="1" cap="none" dirty="0" smtClean="0"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382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Предметы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по выбору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Общее количество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выпускников, сдававших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экзамен по данному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предмету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балл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предмету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Успеваемость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предмету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%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49,33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49,5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82,5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ЕГЭ-2018 по школе в сравнении с Российской Федерацией (РФ), с Республикой Татарстан (РТ), с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Елабужским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муниципальным районом (ЕМР)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08002523"/>
              </p:ext>
            </p:extLst>
          </p:nvPr>
        </p:nvGraphicFramePr>
        <p:xfrm>
          <a:off x="457200" y="1600200"/>
          <a:ext cx="7467600" cy="4493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11759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РФ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РТ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ЕМР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школе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05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70,93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74,56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74,25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74,45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10705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 (П)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58,2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56,82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7597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 (Б)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4,29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4,54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4,22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ЕГЭ-2018 по школе в сравнении с Российской Федерацией (РФ), с Республикой Татарстан (РТ), с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Елабужским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муниципальным районом (ЕМР)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01174252"/>
              </p:ext>
            </p:extLst>
          </p:nvPr>
        </p:nvGraphicFramePr>
        <p:xfrm>
          <a:off x="457200" y="1600200"/>
          <a:ext cx="7467600" cy="4925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6297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РФ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РТ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ЕМР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балл по школе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33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53,22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57,34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54,09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733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62,66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61,78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6297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58,35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49,33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7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64,72</a:t>
                      </a:r>
                      <a:endParaRPr lang="ru-RU" sz="1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63,13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7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66,93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67,37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7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65,31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97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77,51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70,94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sz="2000" dirty="0" smtClean="0"/>
              <a:t>Средний тестовый  балл выпускников  по русскому языку , математике базовой, математике профильной, биологии, химии,  информатике и ИКТ, географии, ниже, чем средний тестовый  балл показанный выпускниками </a:t>
            </a:r>
            <a:r>
              <a:rPr lang="ru-RU" sz="2000" dirty="0" err="1" smtClean="0"/>
              <a:t>Елабужского</a:t>
            </a:r>
            <a:r>
              <a:rPr lang="ru-RU" sz="2000" dirty="0" smtClean="0"/>
              <a:t> муниципального района и ниже республиканских показателей по данным предметам, выше ЕМР –по русскому языку.</a:t>
            </a:r>
          </a:p>
          <a:p>
            <a:pPr algn="just"/>
            <a:r>
              <a:rPr lang="ru-RU" sz="2000" dirty="0" smtClean="0"/>
              <a:t>Средний тестовый  балл выпускников  по физике, обществознанию, английскому языку выше  муниципальных показателей;</a:t>
            </a:r>
          </a:p>
          <a:p>
            <a:pPr algn="just"/>
            <a:r>
              <a:rPr lang="ru-RU" sz="2000" dirty="0" smtClean="0"/>
              <a:t> по физике и английскому языку выше республиканских показателей. </a:t>
            </a:r>
          </a:p>
          <a:p>
            <a:pPr algn="just"/>
            <a:r>
              <a:rPr lang="ru-RU" sz="2000" dirty="0" smtClean="0"/>
              <a:t>Выше российских показателей по русскому языку, физике и английскому языку.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результатов ЕГЭ  </a:t>
            </a:r>
            <a:b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МБОУ «Танаевская средняя школа» ЕМР РТ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98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814538"/>
              </p:ext>
            </p:extLst>
          </p:nvPr>
        </p:nvGraphicFramePr>
        <p:xfrm>
          <a:off x="112713" y="1201738"/>
          <a:ext cx="8856662" cy="424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40" name="Документ" r:id="rId4" imgW="6273327" imgH="2997100" progId="Word.Document.12">
                  <p:embed/>
                </p:oleObj>
              </mc:Choice>
              <mc:Fallback>
                <p:oleObj name="Документ" r:id="rId4" imgW="6273327" imgH="2997100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3" y="1201738"/>
                        <a:ext cx="8856662" cy="424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5013176"/>
            <a:ext cx="7313240" cy="146077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2017 годом средний тестовый балл по школе  повысился  по всем предметам.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выпускников  11 класса  , не прошедших минимальный порог  ЕГЭ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0465895"/>
              </p:ext>
            </p:extLst>
          </p:nvPr>
        </p:nvGraphicFramePr>
        <p:xfrm>
          <a:off x="611560" y="1772816"/>
          <a:ext cx="7992889" cy="4392489"/>
        </p:xfrm>
        <a:graphic>
          <a:graphicData uri="http://schemas.openxmlformats.org/drawingml/2006/table">
            <a:tbl>
              <a:tblPr/>
              <a:tblGrid>
                <a:gridCol w="833445"/>
                <a:gridCol w="534474"/>
                <a:gridCol w="693982"/>
                <a:gridCol w="476852"/>
                <a:gridCol w="516101"/>
                <a:gridCol w="663081"/>
                <a:gridCol w="483532"/>
                <a:gridCol w="527032"/>
                <a:gridCol w="610394"/>
                <a:gridCol w="864344"/>
                <a:gridCol w="747429"/>
                <a:gridCol w="626336"/>
                <a:gridCol w="415887"/>
              </a:tblGrid>
              <a:tr h="213594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 (профиль)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 (база)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752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2016-2017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752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выпускников,освоивших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образовательные программы среднего общего образования,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получивших 80 и более баллов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83884359"/>
              </p:ext>
            </p:extLst>
          </p:nvPr>
        </p:nvGraphicFramePr>
        <p:xfrm>
          <a:off x="467544" y="2132857"/>
          <a:ext cx="7776864" cy="4032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743"/>
                <a:gridCol w="2187689"/>
                <a:gridCol w="2217983"/>
                <a:gridCol w="1670449"/>
              </a:tblGrid>
              <a:tr h="84205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Учебный год</a:t>
                      </a:r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Количество человек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% </a:t>
                      </a:r>
                      <a:endParaRPr lang="ru-RU" dirty="0"/>
                    </a:p>
                  </a:txBody>
                  <a:tcPr/>
                </a:tc>
              </a:tr>
              <a:tr h="622930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2015-2016</a:t>
                      </a:r>
                      <a:endParaRPr lang="ru-RU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29 %</a:t>
                      </a:r>
                      <a:endParaRPr lang="ru-RU" dirty="0"/>
                    </a:p>
                  </a:txBody>
                  <a:tcPr/>
                </a:tc>
              </a:tr>
              <a:tr h="5831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География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14%</a:t>
                      </a:r>
                      <a:endParaRPr lang="ru-RU" dirty="0"/>
                    </a:p>
                  </a:txBody>
                  <a:tcPr/>
                </a:tc>
              </a:tr>
              <a:tr h="533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2016-2017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17%</a:t>
                      </a:r>
                      <a:endParaRPr lang="ru-RU" dirty="0"/>
                    </a:p>
                  </a:txBody>
                  <a:tcPr/>
                </a:tc>
              </a:tr>
              <a:tr h="6096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2017-2018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36%</a:t>
                      </a:r>
                      <a:endParaRPr lang="ru-RU" dirty="0"/>
                    </a:p>
                  </a:txBody>
                  <a:tcPr/>
                </a:tc>
              </a:tr>
              <a:tr h="7687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Английский язык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9%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в ВУЗы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67336978"/>
              </p:ext>
            </p:extLst>
          </p:nvPr>
        </p:nvGraphicFramePr>
        <p:xfrm>
          <a:off x="467544" y="1556792"/>
          <a:ext cx="7992889" cy="424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611"/>
                <a:gridCol w="2466343"/>
                <a:gridCol w="2080977"/>
                <a:gridCol w="1749958"/>
              </a:tblGrid>
              <a:tr h="21157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Учебный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выпускников универсального (непрофильного) обучения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выпускников, поступивших в ВУЗы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1092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71%</a:t>
                      </a:r>
                      <a:endParaRPr lang="ru-RU" dirty="0"/>
                    </a:p>
                  </a:txBody>
                  <a:tcPr/>
                </a:tc>
              </a:tr>
              <a:tr h="71092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50%</a:t>
                      </a:r>
                      <a:endParaRPr lang="ru-RU" dirty="0"/>
                    </a:p>
                  </a:txBody>
                  <a:tcPr/>
                </a:tc>
              </a:tr>
              <a:tr h="71092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dirty="0" smtClean="0"/>
                        <a:t>91%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пересдачи экзаменов выпускниками, получившими неудовлетворительные результаты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386344"/>
              </p:ext>
            </p:extLst>
          </p:nvPr>
        </p:nvGraphicFramePr>
        <p:xfrm>
          <a:off x="467544" y="1700808"/>
          <a:ext cx="7272808" cy="344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2199"/>
                <a:gridCol w="920609"/>
              </a:tblGrid>
              <a:tr h="3443642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9 класса ,</a:t>
                      </a:r>
                    </a:p>
                    <a:p>
                      <a:pPr algn="ctr"/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получивших документ об образовании</a:t>
                      </a:r>
                    </a:p>
                    <a:p>
                      <a:pPr algn="ctr"/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(аттестат об основном общем образовании)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подготовка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ГИА -2019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выпускников 9 класса-15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93426617"/>
              </p:ext>
            </p:extLst>
          </p:nvPr>
        </p:nvGraphicFramePr>
        <p:xfrm>
          <a:off x="457200" y="1600200"/>
          <a:ext cx="7467600" cy="3412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Предмет по выбору 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Количество  учащихся 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95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География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Физика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Информатика и ИКТ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Обществознание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Биология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  <a:tr h="486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История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8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11 класса-13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39426404"/>
              </p:ext>
            </p:extLst>
          </p:nvPr>
        </p:nvGraphicFramePr>
        <p:xfrm>
          <a:off x="1115616" y="1412776"/>
          <a:ext cx="6437625" cy="5450733"/>
        </p:xfrm>
        <a:graphic>
          <a:graphicData uri="http://schemas.openxmlformats.org/drawingml/2006/table">
            <a:tbl>
              <a:tblPr/>
              <a:tblGrid>
                <a:gridCol w="2707098"/>
                <a:gridCol w="3730527"/>
              </a:tblGrid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Предметы  ЕГЭ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Количество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Русский язык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Математика (Б)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Математика (П)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Физика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Информатика и ИКТ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Обществознание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История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Химия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Английский язык</a:t>
                      </a:r>
                      <a:endParaRPr lang="ru-RU" sz="1200" b="1" kern="50" dirty="0">
                        <a:solidFill>
                          <a:schemeClr val="tx1"/>
                        </a:solidFill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5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200" kern="50" dirty="0">
                        <a:latin typeface="Times New Roman"/>
                        <a:ea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Этапы работы по подготовке учащихся к ГИА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</p:nvPr>
        </p:nvGraphicFramePr>
        <p:xfrm>
          <a:off x="467544" y="1484784"/>
          <a:ext cx="8229600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2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оценке качества образования в МБОУ «Танаевская средняя школа » ЕМР РТ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мониторинговых тестирований по оценке качества образования проводятся согласно: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плану ВСОКО на 2018-2019 учебный год 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плану ВШК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2018-2019 учебный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5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ГИА-2019 (ОГЭ)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51808985"/>
              </p:ext>
            </p:extLst>
          </p:nvPr>
        </p:nvGraphicFramePr>
        <p:xfrm>
          <a:off x="755576" y="1772815"/>
          <a:ext cx="7272808" cy="1526633"/>
        </p:xfrm>
        <a:graphic>
          <a:graphicData uri="http://schemas.openxmlformats.org/drawingml/2006/table">
            <a:tbl>
              <a:tblPr firstRow="1" firstCol="1" bandRow="1"/>
              <a:tblGrid>
                <a:gridCol w="1542556"/>
                <a:gridCol w="634499"/>
                <a:gridCol w="527356"/>
                <a:gridCol w="598785"/>
                <a:gridCol w="598025"/>
                <a:gridCol w="684652"/>
                <a:gridCol w="1251522"/>
                <a:gridCol w="778877"/>
                <a:gridCol w="656536"/>
              </a:tblGrid>
              <a:tr h="115839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1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0-12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13-25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26-26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37-43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Успеваемость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 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17.12.2018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66,67%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20429"/>
              </p:ext>
            </p:extLst>
          </p:nvPr>
        </p:nvGraphicFramePr>
        <p:xfrm>
          <a:off x="827583" y="3579813"/>
          <a:ext cx="7229714" cy="1402080"/>
        </p:xfrm>
        <a:graphic>
          <a:graphicData uri="http://schemas.openxmlformats.org/drawingml/2006/table">
            <a:tbl>
              <a:tblPr firstRow="1" firstCol="1" bandRow="1"/>
              <a:tblGrid>
                <a:gridCol w="1533415"/>
                <a:gridCol w="630740"/>
                <a:gridCol w="524232"/>
                <a:gridCol w="595237"/>
                <a:gridCol w="594482"/>
                <a:gridCol w="680595"/>
                <a:gridCol w="1244106"/>
                <a:gridCol w="774261"/>
                <a:gridCol w="652646"/>
              </a:tblGrid>
              <a:tr h="0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Успеваемость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 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18.12.2018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66,67%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10,92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152525" y="3579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68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t"/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рганизация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проведение тренировочных тестирований в рамках подготовки к ГИА-2019 (ОГЭ)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29144113"/>
              </p:ext>
            </p:extLst>
          </p:nvPr>
        </p:nvGraphicFramePr>
        <p:xfrm>
          <a:off x="467544" y="3140968"/>
          <a:ext cx="7704857" cy="144016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481583"/>
                <a:gridCol w="718100"/>
                <a:gridCol w="675030"/>
                <a:gridCol w="689909"/>
                <a:gridCol w="689909"/>
                <a:gridCol w="675030"/>
                <a:gridCol w="1407143"/>
                <a:gridCol w="1368153"/>
              </a:tblGrid>
              <a:tr h="280460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1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0-14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15-24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25-33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34-39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Ср.балл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20.12.2018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817274"/>
              </p:ext>
            </p:extLst>
          </p:nvPr>
        </p:nvGraphicFramePr>
        <p:xfrm>
          <a:off x="467544" y="1628800"/>
          <a:ext cx="7560838" cy="13716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96277"/>
                <a:gridCol w="711325"/>
                <a:gridCol w="668661"/>
                <a:gridCol w="683400"/>
                <a:gridCol w="683400"/>
                <a:gridCol w="668661"/>
                <a:gridCol w="1277593"/>
                <a:gridCol w="1471521"/>
              </a:tblGrid>
              <a:tr h="0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0-12</a:t>
                      </a: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13-23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24-34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35-44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Ср.балл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17.12.2018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96963" y="3511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077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 (ОГЭ)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40589697"/>
              </p:ext>
            </p:extLst>
          </p:nvPr>
        </p:nvGraphicFramePr>
        <p:xfrm>
          <a:off x="683568" y="1556792"/>
          <a:ext cx="7416824" cy="155000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543303"/>
                <a:gridCol w="941967"/>
                <a:gridCol w="655028"/>
                <a:gridCol w="616625"/>
                <a:gridCol w="718793"/>
                <a:gridCol w="616625"/>
                <a:gridCol w="826032"/>
                <a:gridCol w="711547"/>
                <a:gridCol w="786904"/>
              </a:tblGrid>
              <a:tr h="247049"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939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0-14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15-24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25-33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34-39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Кач-во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6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16.11.2018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84,62%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38,46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6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21.12.2018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85,71%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14,29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3,07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985838" y="3352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505727"/>
              </p:ext>
            </p:extLst>
          </p:nvPr>
        </p:nvGraphicFramePr>
        <p:xfrm>
          <a:off x="683572" y="3449891"/>
          <a:ext cx="7416820" cy="1304609"/>
        </p:xfrm>
        <a:graphic>
          <a:graphicData uri="http://schemas.openxmlformats.org/drawingml/2006/table">
            <a:tbl>
              <a:tblPr firstRow="1" firstCol="1" bandRow="1"/>
              <a:tblGrid>
                <a:gridCol w="864092"/>
                <a:gridCol w="704893"/>
                <a:gridCol w="838558"/>
                <a:gridCol w="521524"/>
                <a:gridCol w="625240"/>
                <a:gridCol w="625976"/>
                <a:gridCol w="625240"/>
                <a:gridCol w="730427"/>
                <a:gridCol w="728742"/>
                <a:gridCol w="630604"/>
                <a:gridCol w="521524"/>
              </a:tblGrid>
              <a:tr h="146050">
                <a:tc gridSpan="11">
                  <a:txBody>
                    <a:bodyPr/>
                    <a:lstStyle/>
                    <a:p>
                      <a:pPr indent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Выполняли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0-11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"2"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12-19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"3"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20-26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"4"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27-32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"5"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Качество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 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Ср.</a:t>
                      </a:r>
                    </a:p>
                    <a:p>
                      <a:pPr indent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17.12.18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7, 67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95363" y="3449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666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666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182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 (ОГЭ)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74167447"/>
              </p:ext>
            </p:extLst>
          </p:nvPr>
        </p:nvGraphicFramePr>
        <p:xfrm>
          <a:off x="611560" y="1700808"/>
          <a:ext cx="6656070" cy="1156716"/>
        </p:xfrm>
        <a:graphic>
          <a:graphicData uri="http://schemas.openxmlformats.org/drawingml/2006/table">
            <a:tbl>
              <a:tblPr firstRow="1" firstCol="1" bandRow="1"/>
              <a:tblGrid>
                <a:gridCol w="822960"/>
                <a:gridCol w="899795"/>
                <a:gridCol w="378460"/>
                <a:gridCol w="497840"/>
                <a:gridCol w="445135"/>
                <a:gridCol w="445135"/>
                <a:gridCol w="1045845"/>
                <a:gridCol w="733425"/>
                <a:gridCol w="705485"/>
                <a:gridCol w="681990"/>
              </a:tblGrid>
              <a:tr h="197041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0-9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«2»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10-19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20-30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«4»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31-40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«5»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Успеваемость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балл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17.12.2018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40% 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 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63600" y="3511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53903"/>
              </p:ext>
            </p:extLst>
          </p:nvPr>
        </p:nvGraphicFramePr>
        <p:xfrm>
          <a:off x="395538" y="3406076"/>
          <a:ext cx="7560838" cy="1156716"/>
        </p:xfrm>
        <a:graphic>
          <a:graphicData uri="http://schemas.openxmlformats.org/drawingml/2006/table">
            <a:tbl>
              <a:tblPr firstRow="1" firstCol="1" bandRow="1"/>
              <a:tblGrid>
                <a:gridCol w="523676"/>
                <a:gridCol w="1022106"/>
                <a:gridCol w="447216"/>
                <a:gridCol w="743677"/>
                <a:gridCol w="613119"/>
                <a:gridCol w="613840"/>
                <a:gridCol w="1188008"/>
                <a:gridCol w="833120"/>
                <a:gridCol w="801382"/>
                <a:gridCol w="774694"/>
              </a:tblGrid>
              <a:tr h="0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Информатика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0-9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10-19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20-30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31-40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Качество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Средняя оценка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17.12.2018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88,89%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33,33%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8,9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3,2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63600" y="3406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33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 (ЕГЭ)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67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406867"/>
              </p:ext>
            </p:extLst>
          </p:nvPr>
        </p:nvGraphicFramePr>
        <p:xfrm>
          <a:off x="323528" y="1628800"/>
          <a:ext cx="8067675" cy="212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64" name="Документ" r:id="rId4" imgW="8098817" imgH="2141988" progId="Word.Document.12">
                  <p:embed/>
                </p:oleObj>
              </mc:Choice>
              <mc:Fallback>
                <p:oleObj name="Документ" r:id="rId4" imgW="8098817" imgH="214198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628800"/>
                        <a:ext cx="8067675" cy="212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785184"/>
              </p:ext>
            </p:extLst>
          </p:nvPr>
        </p:nvGraphicFramePr>
        <p:xfrm>
          <a:off x="463550" y="4146550"/>
          <a:ext cx="8154988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65" name="Документ" r:id="rId7" imgW="6624204" imgH="1401445" progId="Word.Document.12">
                  <p:embed/>
                </p:oleObj>
              </mc:Choice>
              <mc:Fallback>
                <p:oleObj name="Документ" r:id="rId7" imgW="6624204" imgH="140144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4146550"/>
                        <a:ext cx="8154988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ГИА-2019(ЕГЭ)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01322865"/>
              </p:ext>
            </p:extLst>
          </p:nvPr>
        </p:nvGraphicFramePr>
        <p:xfrm>
          <a:off x="1043609" y="3573015"/>
          <a:ext cx="6696745" cy="1872206"/>
        </p:xfrm>
        <a:graphic>
          <a:graphicData uri="http://schemas.openxmlformats.org/drawingml/2006/table">
            <a:tbl>
              <a:tblPr/>
              <a:tblGrid>
                <a:gridCol w="1337419"/>
                <a:gridCol w="618409"/>
                <a:gridCol w="581319"/>
                <a:gridCol w="594132"/>
                <a:gridCol w="594132"/>
                <a:gridCol w="581319"/>
                <a:gridCol w="1110709"/>
                <a:gridCol w="1279306"/>
              </a:tblGrid>
              <a:tr h="374440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88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0-41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42-57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58-69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70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Ср.балл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29.10.2018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20.12.2018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777209"/>
              </p:ext>
            </p:extLst>
          </p:nvPr>
        </p:nvGraphicFramePr>
        <p:xfrm>
          <a:off x="971601" y="1556789"/>
          <a:ext cx="6768751" cy="1728194"/>
        </p:xfrm>
        <a:graphic>
          <a:graphicData uri="http://schemas.openxmlformats.org/drawingml/2006/table">
            <a:tbl>
              <a:tblPr/>
              <a:tblGrid>
                <a:gridCol w="1345670"/>
                <a:gridCol w="611022"/>
                <a:gridCol w="570243"/>
                <a:gridCol w="581797"/>
                <a:gridCol w="581797"/>
                <a:gridCol w="570243"/>
                <a:gridCol w="1271661"/>
                <a:gridCol w="1236318"/>
              </a:tblGrid>
              <a:tr h="288033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4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0-31</a:t>
                      </a: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32-49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50-67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68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Успеваемость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Ср.балл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24.10.2018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19.12.2018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43,5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 (ЕГЭ)</a:t>
            </a:r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60436951"/>
              </p:ext>
            </p:extLst>
          </p:nvPr>
        </p:nvGraphicFramePr>
        <p:xfrm>
          <a:off x="1259631" y="1556793"/>
          <a:ext cx="6127958" cy="1943086"/>
        </p:xfrm>
        <a:graphic>
          <a:graphicData uri="http://schemas.openxmlformats.org/drawingml/2006/table">
            <a:tbl>
              <a:tblPr/>
              <a:tblGrid>
                <a:gridCol w="690209"/>
                <a:gridCol w="603248"/>
                <a:gridCol w="693249"/>
                <a:gridCol w="431153"/>
                <a:gridCol w="516896"/>
                <a:gridCol w="517504"/>
                <a:gridCol w="516896"/>
                <a:gridCol w="603857"/>
                <a:gridCol w="693249"/>
                <a:gridCol w="430544"/>
                <a:gridCol w="431153"/>
              </a:tblGrid>
              <a:tr h="257173">
                <a:tc gridSpan="11">
                  <a:txBody>
                    <a:bodyPr/>
                    <a:lstStyle/>
                    <a:p>
                      <a:pPr indent="6604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 - базовый уровень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1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Выполняли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работу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0-6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"2"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7-11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"3"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12-16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"4"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17-20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"5"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Успев.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Качество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604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Ср. балл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604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Ср.</a:t>
                      </a:r>
                    </a:p>
                    <a:p>
                      <a:pPr indent="6604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25.10.18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12.12.18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13.12.18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94409"/>
              </p:ext>
            </p:extLst>
          </p:nvPr>
        </p:nvGraphicFramePr>
        <p:xfrm>
          <a:off x="1259631" y="3645024"/>
          <a:ext cx="6197606" cy="1513285"/>
        </p:xfrm>
        <a:graphic>
          <a:graphicData uri="http://schemas.openxmlformats.org/drawingml/2006/table">
            <a:tbl>
              <a:tblPr/>
              <a:tblGrid>
                <a:gridCol w="87323"/>
                <a:gridCol w="560750"/>
                <a:gridCol w="648072"/>
                <a:gridCol w="720080"/>
                <a:gridCol w="864096"/>
                <a:gridCol w="790255"/>
                <a:gridCol w="828058"/>
                <a:gridCol w="926844"/>
                <a:gridCol w="772128"/>
              </a:tblGrid>
              <a:tr h="282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600" b="1" dirty="0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Математика профильный уровень  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714"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ts val="1295"/>
                        </a:lnSpc>
                      </a:pPr>
                      <a:r>
                        <a:rPr lang="ru-RU" sz="1000" b="1" dirty="0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0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000" b="1" dirty="0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0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0-26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27-49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50-67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68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000" b="1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Успев.</a:t>
                      </a:r>
                      <a:endParaRPr lang="ru-RU" sz="10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000" b="1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000" b="1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Ср.</a:t>
                      </a:r>
                      <a:endParaRPr lang="ru-RU" sz="10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lang="ru-RU" sz="1000" b="1">
                          <a:solidFill>
                            <a:srgbClr val="21212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71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25.10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51,36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61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12.12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43,1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467600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тестирований в рамках подготовки к ГИА-2019(ЕГЭ)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99446629"/>
              </p:ext>
            </p:extLst>
          </p:nvPr>
        </p:nvGraphicFramePr>
        <p:xfrm>
          <a:off x="946467" y="2276871"/>
          <a:ext cx="6489065" cy="1224136"/>
        </p:xfrm>
        <a:graphic>
          <a:graphicData uri="http://schemas.openxmlformats.org/drawingml/2006/table">
            <a:tbl>
              <a:tblPr/>
              <a:tblGrid>
                <a:gridCol w="1692827"/>
                <a:gridCol w="824532"/>
                <a:gridCol w="723051"/>
                <a:gridCol w="539751"/>
                <a:gridCol w="629181"/>
                <a:gridCol w="539751"/>
                <a:gridCol w="723051"/>
                <a:gridCol w="816921"/>
              </a:tblGrid>
              <a:tr h="429432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0-35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36-56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57-71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От 72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Успев.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Ср.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7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30.10.2018 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54,33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7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14.12.2018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92,31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53</a:t>
                      </a:r>
                    </a:p>
                  </a:txBody>
                  <a:tcPr marL="8255" marR="825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491880" y="1628800"/>
            <a:ext cx="1745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Русский язык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636037"/>
              </p:ext>
            </p:extLst>
          </p:nvPr>
        </p:nvGraphicFramePr>
        <p:xfrm>
          <a:off x="899590" y="3717033"/>
          <a:ext cx="6840763" cy="2160241"/>
        </p:xfrm>
        <a:graphic>
          <a:graphicData uri="http://schemas.openxmlformats.org/drawingml/2006/table">
            <a:tbl>
              <a:tblPr firstRow="1" firstCol="1" bandRow="1"/>
              <a:tblGrid>
                <a:gridCol w="936773"/>
                <a:gridCol w="576087"/>
                <a:gridCol w="512479"/>
                <a:gridCol w="614397"/>
                <a:gridCol w="615119"/>
                <a:gridCol w="614397"/>
                <a:gridCol w="615119"/>
                <a:gridCol w="717037"/>
                <a:gridCol w="614397"/>
                <a:gridCol w="1024958"/>
              </a:tblGrid>
              <a:tr h="275297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9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 40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40 до 45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46 до 50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51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 60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61 до 70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71 до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Успев.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Средний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30.10.18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15.12.18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тренировочных тестирований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3368" t="19718" r="23629" b="11268"/>
          <a:stretch/>
        </p:blipFill>
        <p:spPr bwMode="auto">
          <a:xfrm>
            <a:off x="0" y="1196752"/>
            <a:ext cx="8892479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80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20000" r="20679" b="23380"/>
          <a:stretch/>
        </p:blipFill>
        <p:spPr bwMode="auto">
          <a:xfrm>
            <a:off x="0" y="0"/>
            <a:ext cx="8676456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023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5580" t="16899" r="24867" b="6249"/>
          <a:stretch/>
        </p:blipFill>
        <p:spPr bwMode="auto">
          <a:xfrm>
            <a:off x="395536" y="476672"/>
            <a:ext cx="8352928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38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6382" t="14286" r="27681" b="8334"/>
          <a:stretch/>
        </p:blipFill>
        <p:spPr bwMode="auto">
          <a:xfrm>
            <a:off x="251520" y="116632"/>
            <a:ext cx="8424936" cy="6357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048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Самоподготовка выпускников 11 класса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5732" t="18391" r="26553" b="38390"/>
          <a:stretch/>
        </p:blipFill>
        <p:spPr bwMode="auto">
          <a:xfrm>
            <a:off x="0" y="1412776"/>
            <a:ext cx="8964488" cy="51845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5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пед.кадрами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,привлекаемыми к проведению ГИА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Собеседование с учителями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94920883"/>
              </p:ext>
            </p:extLst>
          </p:nvPr>
        </p:nvGraphicFramePr>
        <p:xfrm>
          <a:off x="457200" y="1600200"/>
          <a:ext cx="7467600" cy="442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7497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Учитель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Предмет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Дата собеседования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Нигматуллина</a:t>
                      </a:r>
                      <a:r>
                        <a:rPr lang="ru-RU" dirty="0" smtClean="0"/>
                        <a:t> А.Н.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19.12.2018</a:t>
                      </a:r>
                      <a:endParaRPr lang="ru-RU" dirty="0"/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Лысанова</a:t>
                      </a:r>
                      <a:r>
                        <a:rPr lang="ru-RU" dirty="0" smtClean="0"/>
                        <a:t> А.М.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 ,биология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20.12.2018</a:t>
                      </a:r>
                      <a:endParaRPr lang="ru-RU" dirty="0"/>
                    </a:p>
                  </a:txBody>
                  <a:tcPr/>
                </a:tc>
              </a:tr>
              <a:tr h="749740">
                <a:tc>
                  <a:txBody>
                    <a:bodyPr/>
                    <a:lstStyle/>
                    <a:p>
                      <a:r>
                        <a:rPr lang="ru-RU" dirty="0" smtClean="0"/>
                        <a:t>Ненастьева И.А.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История,</a:t>
                      </a:r>
                    </a:p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21.12.2018</a:t>
                      </a:r>
                      <a:endParaRPr lang="ru-RU" dirty="0"/>
                    </a:p>
                  </a:txBody>
                  <a:tcPr/>
                </a:tc>
              </a:tr>
              <a:tr h="7497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Морковкина Ю.А.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Физика,</a:t>
                      </a:r>
                    </a:p>
                    <a:p>
                      <a:r>
                        <a:rPr lang="ru-RU" dirty="0" smtClean="0"/>
                        <a:t>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21.12.2018</a:t>
                      </a:r>
                      <a:endParaRPr lang="ru-RU" dirty="0"/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r>
                        <a:rPr lang="ru-RU" dirty="0" smtClean="0"/>
                        <a:t>Костина Н.Н.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22.12.2018</a:t>
                      </a:r>
                      <a:endParaRPr lang="ru-RU" dirty="0"/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r>
                        <a:rPr lang="ru-RU" dirty="0" smtClean="0"/>
                        <a:t>Першина Е.Д.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24.12.2018</a:t>
                      </a:r>
                      <a:endParaRPr lang="ru-RU" dirty="0"/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Байрашева</a:t>
                      </a:r>
                      <a:r>
                        <a:rPr lang="ru-RU" dirty="0" smtClean="0"/>
                        <a:t> А.Р.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24.12.2018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повышения квалификации  в рамках реализации мероприятий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гос.программы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 «Развитие образования»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год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27358644"/>
              </p:ext>
            </p:extLst>
          </p:nvPr>
        </p:nvGraphicFramePr>
        <p:xfrm>
          <a:off x="457200" y="1196752"/>
          <a:ext cx="7467600" cy="518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87860"/>
                <a:gridCol w="1845940"/>
                <a:gridCol w="1866900"/>
              </a:tblGrid>
              <a:tr h="788957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Место проведения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Учитель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Сроки проведения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Категория слушателей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127082">
                <a:tc>
                  <a:txBody>
                    <a:bodyPr/>
                    <a:lstStyle/>
                    <a:p>
                      <a:r>
                        <a:rPr lang="ru-RU" dirty="0" smtClean="0"/>
                        <a:t>ГАОУ ДПО «ИРО РТ»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Ибатуллина</a:t>
                      </a:r>
                      <a:r>
                        <a:rPr lang="ru-RU" dirty="0" smtClean="0"/>
                        <a:t> А.Г.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20августа-25 августа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Учителя начальных классов</a:t>
                      </a:r>
                      <a:endParaRPr lang="ru-RU" dirty="0"/>
                    </a:p>
                  </a:txBody>
                  <a:tcPr/>
                </a:tc>
              </a:tr>
              <a:tr h="2141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ГАОУ ДПО «ИРО РТ»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ГАОУ ДПО «ИРО РТ»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Агафонова Д.Р.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Ненастьева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22-26 августа 2018г.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22-26 августа 2018г.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Учителя </a:t>
                      </a:r>
                      <a:r>
                        <a:rPr lang="ru-RU" dirty="0" err="1" smtClean="0"/>
                        <a:t>естественно-научного</a:t>
                      </a:r>
                      <a:r>
                        <a:rPr lang="ru-RU" dirty="0" smtClean="0"/>
                        <a:t> и социально-гуманитарного циклов</a:t>
                      </a:r>
                      <a:endParaRPr lang="ru-RU" dirty="0"/>
                    </a:p>
                  </a:txBody>
                  <a:tcPr/>
                </a:tc>
              </a:tr>
              <a:tr h="1127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ГАОУ ДПО «ИРО РТ»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Сихаева В.П.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22-26 августа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Заместители директоров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обучающих семинарах в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рамках реализации мероприятий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гос.программы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РФ «Развитие образования»</a:t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/>
              <a:t>«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обучающихся к государственной итоговой аттестации 2019 года»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51478185"/>
              </p:ext>
            </p:extLst>
          </p:nvPr>
        </p:nvGraphicFramePr>
        <p:xfrm>
          <a:off x="179512" y="1484785"/>
          <a:ext cx="8784976" cy="482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/>
                <a:gridCol w="2196244"/>
                <a:gridCol w="2196244"/>
                <a:gridCol w="2196244"/>
              </a:tblGrid>
              <a:tr h="575561">
                <a:tc>
                  <a:txBody>
                    <a:bodyPr/>
                    <a:lstStyle/>
                    <a:p>
                      <a:r>
                        <a:rPr lang="ru-RU" dirty="0" smtClean="0"/>
                        <a:t>Кем организован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проведения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</a:tr>
              <a:tr h="6759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МОиНРТ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ГБУ «РЦМКО»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 ноября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Нигматуллина</a:t>
                      </a:r>
                      <a:r>
                        <a:rPr lang="ru-RU" dirty="0" smtClean="0"/>
                        <a:t> А.Н.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</a:tr>
              <a:tr h="96567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МОиНРТ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ГБУ «РЦМКО»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24 ноября 2018г.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Костина Н.Н.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</a:tr>
              <a:tr h="96567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МОиНРТ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ГБУ «РЦМКО»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декабря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Антонова А.В.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</a:tr>
              <a:tr h="6759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МОиНРТ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ГБУ «РЦМКО»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декабря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Ненастьева И.А.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и обществознание</a:t>
                      </a:r>
                      <a:endParaRPr lang="ru-RU" dirty="0"/>
                    </a:p>
                  </a:txBody>
                  <a:tcPr/>
                </a:tc>
              </a:tr>
              <a:tr h="96567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МОиНРТ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ГБУ «РЦМКО»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декабря 2018г.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Лысанова</a:t>
                      </a:r>
                      <a:r>
                        <a:rPr lang="ru-RU" dirty="0" smtClean="0"/>
                        <a:t> А.М.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ГИА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мотивированных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 и учащихся ,испытывающих затруднения в освоении образовательной программы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с использованием МИНИМАКСОВ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01027340"/>
              </p:ext>
            </p:extLst>
          </p:nvPr>
        </p:nvGraphicFramePr>
        <p:xfrm>
          <a:off x="457200" y="1600200"/>
          <a:ext cx="7467600" cy="420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205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 rotWithShape="1">
          <a:blip r:embed="rId2"/>
          <a:srcRect l="25580" t="16905" r="25536" b="13333"/>
          <a:stretch/>
        </p:blipFill>
        <p:spPr bwMode="auto">
          <a:xfrm>
            <a:off x="107504" y="1484784"/>
            <a:ext cx="4104456" cy="5040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25580" t="18095" r="25670" b="6905"/>
          <a:stretch/>
        </p:blipFill>
        <p:spPr bwMode="auto">
          <a:xfrm>
            <a:off x="4211960" y="1484784"/>
            <a:ext cx="3888432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251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89774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963</TotalTime>
  <Words>2013</Words>
  <Application>Microsoft Office PowerPoint</Application>
  <PresentationFormat>Экран (4:3)</PresentationFormat>
  <Paragraphs>998</Paragraphs>
  <Slides>39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Эркер</vt:lpstr>
      <vt:lpstr>Документ</vt:lpstr>
      <vt:lpstr>             Совершенствование эффективности деятельности МБОУ «Танаевская средняя школа» ЕМР РТ по подготовке и проведению государственной итоговой аттестации  в 2018-2019 учебном году </vt:lpstr>
      <vt:lpstr>Презентация PowerPoint</vt:lpstr>
      <vt:lpstr>ДИНАМИКА РЕЗУЛЬТАТОВ ОГЭ-2015,2016,2017,2018Г. ПО МБОУ «ТАНАЕВСКАЯ СРЕДНЯЯ ШКОЛА» ЕМР РТ </vt:lpstr>
      <vt:lpstr>Выводы</vt:lpstr>
      <vt:lpstr>Результаты ОГЭ 2018 г.  в сравнении с РТ и ЕМР </vt:lpstr>
      <vt:lpstr>Результаты выпускников 9 класса на государственной итоговой аттестации</vt:lpstr>
      <vt:lpstr>Доля выпускников  9 класса  ,не прошедших минимальный порог  ОГЭ</vt:lpstr>
      <vt:lpstr>Результаты государственной  итоговой аттестации  в 11 классе в 2018 году</vt:lpstr>
      <vt:lpstr>Результаты государственной  итоговой аттестации  в 11 классе в 2018 году по предметам по выбору  </vt:lpstr>
      <vt:lpstr>Результаты ЕГЭ-2018 по школе в сравнении с Российской Федерацией (РФ), с Республикой Татарстан (РТ), с Елабужским  муниципальным районом (ЕМР) </vt:lpstr>
      <vt:lpstr>Результаты ЕГЭ-2018 по школе в сравнении с Российской Федерацией (РФ), с Республикой Татарстан (РТ), с Елабужским  муниципальным районом (ЕМР)</vt:lpstr>
      <vt:lpstr>Выводы</vt:lpstr>
      <vt:lpstr>Динамика результатов ЕГЭ    по МБОУ «Танаевская средняя школа» ЕМР РТ </vt:lpstr>
      <vt:lpstr>Доля выпускников  11 класса  , не прошедших минимальный порог  ЕГЭ</vt:lpstr>
      <vt:lpstr>Доля выпускников,освоивших образовательные программы среднего общего образования,  получивших 80 и более баллов</vt:lpstr>
      <vt:lpstr>Поступление в ВУЗы</vt:lpstr>
      <vt:lpstr>Анализ пересдачи экзаменов выпускниками, получившими неудовлетворительные результаты </vt:lpstr>
      <vt:lpstr>Организация и подготовка  к ГИА -2019  Всего выпускников 9 класса-15</vt:lpstr>
      <vt:lpstr>Выпускников 11 класса-13</vt:lpstr>
      <vt:lpstr>Этапы работы по подготовке учащихся к ГИА</vt:lpstr>
      <vt:lpstr>Комплекс мер по оценке качества образования в МБОУ «Танаевская средняя школа » ЕМР РТ</vt:lpstr>
      <vt:lpstr>Организация и проведение тренировочных тестирований в рамках подготовки к ГИА-2019 (ОГЭ)</vt:lpstr>
      <vt:lpstr>               Организация и проведение тренировочных тестирований в рамках подготовки к ГИА-2019 (ОГЭ) </vt:lpstr>
      <vt:lpstr>Организация и проведение тренировочных тестирований в рамках подготовки к ГИА-2019 (ОГЭ)</vt:lpstr>
      <vt:lpstr>Организация и проведение тренировочных тестирований в рамках подготовки к ГИА-2019 (ОГЭ)</vt:lpstr>
      <vt:lpstr>Организация и проведение тренировочных тестирований в рамках подготовки к ГИА-2019 (ЕГЭ)</vt:lpstr>
      <vt:lpstr>Организация и проведение тренировочных тестирований в рамках подготовки к ГИА-2019(ЕГЭ)</vt:lpstr>
      <vt:lpstr>Организация и проведение тренировочных тестирований в рамках подготовки к ГИА-2019 (ЕГЭ)</vt:lpstr>
      <vt:lpstr>Организация и проведение тренировочных тестирований в рамках подготовки к ГИА-2019(ЕГЭ)</vt:lpstr>
      <vt:lpstr>Анализ результатов тренировочных тестирований</vt:lpstr>
      <vt:lpstr>Презентация PowerPoint</vt:lpstr>
      <vt:lpstr>Презентация PowerPoint</vt:lpstr>
      <vt:lpstr>Презентация PowerPoint</vt:lpstr>
      <vt:lpstr>Самоподготовка выпускников 11 класса </vt:lpstr>
      <vt:lpstr>Работа с пед.кадрами ,привлекаемыми к проведению ГИА Собеседование с учителями</vt:lpstr>
      <vt:lpstr>Курсы повышения квалификации  в рамках реализации мероприятий гос.программы РФ «Развитие образования» на 2018 год  </vt:lpstr>
      <vt:lpstr>  Участие в обучающих семинарах в рамках реализации мероприятий гос.программы РФ «Развитие образования» «Подготовка обучающихся к государственной итоговой аттестации 2019 года»</vt:lpstr>
      <vt:lpstr>подготовка к ГИА  мотивированных  учащихся  и учащихся ,испытывающих затруднения в освоении образовательной программы  проводится с использованием МИНИМАКСОВ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Совершенствования МБОУ «Танаевская средняя школа» ЕМР РТ</dc:title>
  <dc:creator>Учитель</dc:creator>
  <cp:lastModifiedBy>55</cp:lastModifiedBy>
  <cp:revision>99</cp:revision>
  <cp:lastPrinted>2019-01-11T05:29:03Z</cp:lastPrinted>
  <dcterms:created xsi:type="dcterms:W3CDTF">2018-01-10T21:57:40Z</dcterms:created>
  <dcterms:modified xsi:type="dcterms:W3CDTF">2021-06-02T10:38:52Z</dcterms:modified>
</cp:coreProperties>
</file>